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8" r:id="rId1"/>
  </p:sldMasterIdLst>
  <p:notesMasterIdLst>
    <p:notesMasterId r:id="rId8"/>
  </p:notesMasterIdLst>
  <p:handoutMasterIdLst>
    <p:handoutMasterId r:id="rId9"/>
  </p:handoutMasterIdLst>
  <p:sldIdLst>
    <p:sldId id="2858" r:id="rId2"/>
    <p:sldId id="2225" r:id="rId3"/>
    <p:sldId id="2215" r:id="rId4"/>
    <p:sldId id="2222" r:id="rId5"/>
    <p:sldId id="2223" r:id="rId6"/>
    <p:sldId id="2869" r:id="rId7"/>
  </p:sldIdLst>
  <p:sldSz cx="12192000" cy="6858000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sin título" id="{BCF8D5BE-5BE6-446D-BF13-00C8D6D0AF59}">
          <p14:sldIdLst>
            <p14:sldId id="2858"/>
            <p14:sldId id="2225"/>
            <p14:sldId id="2215"/>
            <p14:sldId id="2222"/>
            <p14:sldId id="2223"/>
            <p14:sldId id="2869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200"/>
    <a:srgbClr val="3D6FC9"/>
    <a:srgbClr val="37A9FF"/>
    <a:srgbClr val="F1BD00"/>
    <a:srgbClr val="D2DF57"/>
    <a:srgbClr val="CC99FF"/>
    <a:srgbClr val="FFCCFF"/>
    <a:srgbClr val="FF99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9" autoAdjust="0"/>
    <p:restoredTop sz="96370" autoAdjust="0"/>
  </p:normalViewPr>
  <p:slideViewPr>
    <p:cSldViewPr showGuides="1">
      <p:cViewPr varScale="1">
        <p:scale>
          <a:sx n="114" d="100"/>
          <a:sy n="114" d="100"/>
        </p:scale>
        <p:origin x="138" y="12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604" cy="4667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s-NI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60" y="2"/>
            <a:ext cx="3038604" cy="4667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61F6046B-0548-449D-BFD3-0A35A96362DE}" type="datetimeFigureOut">
              <a:rPr lang="es-NI" smtClean="0"/>
              <a:t>14/3/2024</a:t>
            </a:fld>
            <a:endParaRPr lang="es-NI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s-NI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60" y="8829648"/>
            <a:ext cx="3038604" cy="4667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0D27F193-C916-47F2-A78F-106D60CB1303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686655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0" y="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2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95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0" y="882995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79BE99-2DB2-4492-8A16-FC626702F2F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627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05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907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914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842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151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9BE99-2DB2-4492-8A16-FC626702F2F3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151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ECC97-393C-BC1A-807A-EE5777F30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E40BB5-575E-4EEA-67FD-B4127741D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257FFF-ABCC-2F98-D3B3-45A86B62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798AF-DA99-1463-4794-2569ED96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4BD40E-2AB6-2033-C9A5-33033CC8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93FEF-9F8F-4859-BCD4-40B9D4E1E8A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3543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EF407-FFDF-1ED8-713B-49557459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B54C06-53C4-EB3F-82BD-66D9A13F3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F21378-76ED-691E-EDF2-2AB5D18C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2EEEC-0435-C64E-59EB-A854DBC2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E8456-DACC-4D9F-7023-7566169E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44338-51BD-4BEE-9A96-DC02A53E8F29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4280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CEA318-3C12-D727-80D7-31A5AA7B2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5D0349-5090-400F-8792-5ADBE0C20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EA5E2F-52D0-0BD2-275E-FC0226B6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AFA09-35FE-7F55-029F-13474EE1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DD37A-ECF5-7B69-34D0-33E5505A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54A89-4400-4C37-AD9F-FC71391ABDD8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8396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5E78E-62CF-52C0-61C5-502DCE8F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64DA4-E1F2-DDFC-19B6-745D8C9A7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08DCE2-4856-84F1-A582-89139A44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A7E18-AB16-E189-EB3E-2FF79BF9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19C702-FD96-83FF-FBA0-2A838FEB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4D531-3E4F-40A5-9F02-E11A9954C707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191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19AA2-161B-7544-54E6-7050A779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B7AFE6-5A06-794D-17FE-63060F573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2C09-591E-24EB-E1FF-ACA4D90D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457F87-20CC-B935-B3E4-1915DB84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65C27-FE50-CE22-C0AF-ADE05C53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5F504-FD6D-4DCA-BBF8-21575B466B84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9364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D64D3-EDD1-1AE6-4648-7202A26B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ED2A1C-1C5D-DFF8-90ED-D14F525B9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EDB635-5BC3-63A9-9C5F-7D3109B0F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51432D-587A-CF40-891F-5A405454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961290-BD2F-6188-C6C4-A48C2F49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33CD5E-D1E0-2768-1925-DC55D60F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440A7-31B9-4CF6-8C7F-4148D6CE86F5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9220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EE38C-7F6D-6D76-01A3-09C06975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F13B3C-B8A1-F565-EEDA-858C79999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D8E0BD-3BBC-052B-6443-4D2D0B037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1BA045-1CB1-32DC-CC72-3BF56FDC9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980C49-BF14-66ED-5FBF-B34201671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AF9066-3299-83EE-08DB-5BE15A8D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9135AF-4565-ADF8-033C-3F5277A0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2E791C-A69C-B24C-51C0-514E1566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4E16-4DA1-428A-B455-C5D4F46882BC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7784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DBEBC-EDA7-6D6F-B3E7-B64704A8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BDA029-B105-16AD-B0B6-5313B225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45C6F9-8BE6-9446-6B77-16422F2D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A14803-8430-E5D7-92BC-3F5029A7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07DE-2AF2-4A48-9A3A-B0F72137D7D8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8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ACCF96-3CAD-8E34-06B8-5BD992CA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3D7F61-DA30-B035-7CBE-CFF4BC9B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FDE96F-21C9-5940-DF5C-156BFE24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3AF16-7137-4C83-A70B-2FC9F781D36B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3966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AA311-6498-AB7C-3788-0B128D68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32CE3-E8A7-D54C-5428-3F6FF1E2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500F76-E16B-EE41-B79F-5994F3823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B3367C-9ED4-7DE2-41F8-14750CBC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25561D-8732-E576-E68A-425E4987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A9AE4A-439A-FCF8-9E9D-E7EA3542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98F62-1D21-4E6A-BC64-147ACE453F35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6295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E75ED-8B27-ABBD-40D2-50BC523A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9C596B-3ED7-CE10-1E21-D2F4F971E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D06761-BBD4-91DC-3398-E743AAB51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22640-3675-689F-619F-8EB10E0C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54EA52-93BB-3C96-3BFB-64EB80C9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053EE8-4955-CF2D-52E6-459E2307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8B8B6-4ED4-4F90-B5D2-4B7E3CF5B98C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1374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073AE7-41C1-915A-464E-14D42CCA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112FB3-1C47-CB2A-67C7-864BA55F6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B4564-5723-B037-C6CB-63FFF9BDE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241168-195D-47C2-475B-6F576FE97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6994-8C5A-CB3C-646B-E44019A7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8FA436-4B85-4626-8A80-2A882CF629E4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2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2000">
              <a:schemeClr val="accent2"/>
            </a:gs>
            <a:gs pos="100000">
              <a:srgbClr val="FFFF00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ministerio de la juventud nicaragu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AutoShape 6" descr="Resultado de imagen para ministerio de la juventud nicaragu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AutoShape 12" descr="Resultado de imagen para INATEC nicaragu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AutoShape 14" descr="Resultado de imagen para INATEC nicaragu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8EEB4039-83FA-A2D3-9082-AF1734D401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523113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303275 h 6858000"/>
              <a:gd name="connsiteX5" fmla="*/ 1295 w 12192000"/>
              <a:gd name="connsiteY5" fmla="*/ 6303938 h 6858000"/>
              <a:gd name="connsiteX6" fmla="*/ 1831975 w 12192000"/>
              <a:gd name="connsiteY6" fmla="*/ 6720334 h 6858000"/>
              <a:gd name="connsiteX7" fmla="*/ 6054595 w 12192000"/>
              <a:gd name="connsiteY7" fmla="*/ 2497714 h 6858000"/>
              <a:gd name="connsiteX8" fmla="*/ 5333438 w 12192000"/>
              <a:gd name="connsiteY8" fmla="*/ 136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23113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303275"/>
                </a:lnTo>
                <a:lnTo>
                  <a:pt x="1295" y="6303938"/>
                </a:lnTo>
                <a:cubicBezTo>
                  <a:pt x="555103" y="6570790"/>
                  <a:pt x="1176075" y="6720334"/>
                  <a:pt x="1831975" y="6720334"/>
                </a:cubicBezTo>
                <a:cubicBezTo>
                  <a:pt x="4164064" y="6720334"/>
                  <a:pt x="6054595" y="4829803"/>
                  <a:pt x="6054595" y="2497714"/>
                </a:cubicBezTo>
                <a:cubicBezTo>
                  <a:pt x="6054595" y="1623181"/>
                  <a:pt x="5788739" y="810741"/>
                  <a:pt x="5333438" y="136807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NI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50DDD26-7B02-FEF5-AD4C-5303C29B631F}"/>
              </a:ext>
            </a:extLst>
          </p:cNvPr>
          <p:cNvSpPr txBox="1"/>
          <p:nvPr/>
        </p:nvSpPr>
        <p:spPr>
          <a:xfrm>
            <a:off x="4536504" y="5756470"/>
            <a:ext cx="782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Período:  Del viernes 8 de marzo al jueves 14 marzo  2024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04FAAB2-A440-E234-F779-F87C0E5AECF6}"/>
              </a:ext>
            </a:extLst>
          </p:cNvPr>
          <p:cNvSpPr/>
          <p:nvPr/>
        </p:nvSpPr>
        <p:spPr>
          <a:xfrm>
            <a:off x="5805347" y="1124744"/>
            <a:ext cx="66000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6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AVANCES</a:t>
            </a:r>
            <a:r>
              <a:rPr lang="es-ES" sz="4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PARA LA</a:t>
            </a:r>
          </a:p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CIRCULACIÓN SEGURA </a:t>
            </a:r>
            <a:endParaRPr lang="es-NI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CONDUCTORES Y PASAJEROS DE CAPONERAS ORIGINALES Y ADAPTADAS 2024</a:t>
            </a:r>
            <a:endParaRPr lang="es-NI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62" y="4107431"/>
            <a:ext cx="3212692" cy="2856662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60" y="7938"/>
            <a:ext cx="2970727" cy="2731153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81" y="617538"/>
            <a:ext cx="3264870" cy="281146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C9B9CE-573A-41C4-B31D-7A1849C77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775" y="2575818"/>
            <a:ext cx="3623694" cy="2611577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3885624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67000">
              <a:schemeClr val="accent5">
                <a:lumMod val="75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0" y="1"/>
            <a:ext cx="12192000" cy="6841251"/>
            <a:chOff x="335360" y="-144463"/>
            <a:chExt cx="11508380" cy="7135674"/>
          </a:xfrm>
        </p:grpSpPr>
        <p:sp>
          <p:nvSpPr>
            <p:cNvPr id="18" name="CuadroTexto 13">
              <a:extLst>
                <a:ext uri="{FF2B5EF4-FFF2-40B4-BE49-F238E27FC236}">
                  <a16:creationId xmlns:a16="http://schemas.microsoft.com/office/drawing/2014/main" id="{0F55F537-8D35-05D7-ADFC-90704DF679EC}"/>
                </a:ext>
              </a:extLst>
            </p:cNvPr>
            <p:cNvSpPr txBox="1"/>
            <p:nvPr/>
          </p:nvSpPr>
          <p:spPr>
            <a:xfrm>
              <a:off x="1487488" y="149731"/>
              <a:ext cx="937575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800" b="1" dirty="0">
                  <a:latin typeface="Arial" panose="020B0604020202020204" pitchFamily="34" charset="0"/>
                </a:rPr>
                <a:t>CAMPAÑA NACIONAL PARA LA PROTECCIÓN DE LA VIDA DE L@S MOTOCICLISTAS “SALVÁ TU VIDA” </a:t>
              </a:r>
              <a:endParaRPr lang="es-NI" sz="2800" b="1" dirty="0"/>
            </a:p>
          </p:txBody>
        </p:sp>
        <p:sp>
          <p:nvSpPr>
            <p:cNvPr id="2" name="AutoShape 2" descr="Resultado de imagen para ministerio de la juventud nicaragua"/>
            <p:cNvSpPr>
              <a:spLocks noChangeAspect="1" noChangeArrowheads="1"/>
            </p:cNvSpPr>
            <p:nvPr/>
          </p:nvSpPr>
          <p:spPr bwMode="auto">
            <a:xfrm>
              <a:off x="1679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" name="AutoShape 6" descr="Resultado de imagen para ministerio de la juventud nicaragua"/>
            <p:cNvSpPr>
              <a:spLocks noChangeAspect="1" noChangeArrowheads="1"/>
            </p:cNvSpPr>
            <p:nvPr/>
          </p:nvSpPr>
          <p:spPr bwMode="auto">
            <a:xfrm>
              <a:off x="1831975" y="79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" name="AutoShape 12" descr="Resultado de imagen para INATEC nicaragua"/>
            <p:cNvSpPr>
              <a:spLocks noChangeAspect="1" noChangeArrowheads="1"/>
            </p:cNvSpPr>
            <p:nvPr/>
          </p:nvSpPr>
          <p:spPr bwMode="auto">
            <a:xfrm>
              <a:off x="1984375" y="1603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" name="AutoShape 14" descr="Resultado de imagen para INATEC nicaragua"/>
            <p:cNvSpPr>
              <a:spLocks noChangeAspect="1" noChangeArrowheads="1"/>
            </p:cNvSpPr>
            <p:nvPr/>
          </p:nvSpPr>
          <p:spPr bwMode="auto">
            <a:xfrm>
              <a:off x="2136775" y="3127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0F55F537-8D35-05D7-ADFC-90704DF679EC}"/>
                </a:ext>
              </a:extLst>
            </p:cNvPr>
            <p:cNvSpPr txBox="1"/>
            <p:nvPr/>
          </p:nvSpPr>
          <p:spPr>
            <a:xfrm>
              <a:off x="1415480" y="188640"/>
              <a:ext cx="951577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CAMPAÑA NACIONAL PARA LA PROTECCIÓN DE LA VIDA DE L@S MOTOCICLISTAS “SALVÁ TU VIDA” </a:t>
              </a:r>
              <a:endParaRPr lang="es-NI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41580DD7-9136-03D3-861C-21E6E33C62B9}"/>
                </a:ext>
              </a:extLst>
            </p:cNvPr>
            <p:cNvSpPr/>
            <p:nvPr/>
          </p:nvSpPr>
          <p:spPr>
            <a:xfrm>
              <a:off x="1055438" y="1329113"/>
              <a:ext cx="3240359" cy="1872207"/>
            </a:xfrm>
            <a:prstGeom prst="roundRect">
              <a:avLst>
                <a:gd name="adj" fmla="val 18532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NI" b="1" dirty="0">
                  <a:solidFill>
                    <a:srgbClr val="3D6FC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ACCIONES PREVENTIVAS</a:t>
              </a:r>
            </a:p>
            <a:p>
              <a:pPr algn="ctr"/>
              <a:endParaRPr lang="es-NI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NI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48 REUNIONES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NI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88 ENCUENTROS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NI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290 SEMINARIOS</a:t>
              </a:r>
            </a:p>
          </p:txBody>
        </p:sp>
        <p:sp>
          <p:nvSpPr>
            <p:cNvPr id="20" name="Flecha: hacia abajo 19">
              <a:extLst>
                <a:ext uri="{FF2B5EF4-FFF2-40B4-BE49-F238E27FC236}">
                  <a16:creationId xmlns:a16="http://schemas.microsoft.com/office/drawing/2014/main" id="{BB409214-2533-3E2A-9D93-608C73E55610}"/>
                </a:ext>
              </a:extLst>
            </p:cNvPr>
            <p:cNvSpPr/>
            <p:nvPr/>
          </p:nvSpPr>
          <p:spPr>
            <a:xfrm>
              <a:off x="2523216" y="3206787"/>
              <a:ext cx="304800" cy="547321"/>
            </a:xfrm>
            <a:prstGeom prst="downArrow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NI" dirty="0">
                <a:solidFill>
                  <a:schemeClr val="accent1"/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4259CA45-A66B-FB80-A45F-05C848222873}"/>
                </a:ext>
              </a:extLst>
            </p:cNvPr>
            <p:cNvSpPr txBox="1"/>
            <p:nvPr/>
          </p:nvSpPr>
          <p:spPr>
            <a:xfrm>
              <a:off x="659400" y="3732536"/>
              <a:ext cx="4140456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NI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Con la participación de </a:t>
              </a:r>
              <a:r>
                <a:rPr lang="es-NI" sz="2800" b="1" dirty="0">
                  <a:latin typeface="Arial" panose="020B0604020202020204" pitchFamily="34" charset="0"/>
                </a:rPr>
                <a:t>26,162</a:t>
              </a:r>
              <a:r>
                <a:rPr lang="es-NI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propietari@s y conductor@s de las caponeras originales y adaptadas. </a:t>
              </a:r>
            </a:p>
          </p:txBody>
        </p:sp>
        <p:sp>
          <p:nvSpPr>
            <p:cNvPr id="25" name="Abrir llave 24">
              <a:extLst>
                <a:ext uri="{FF2B5EF4-FFF2-40B4-BE49-F238E27FC236}">
                  <a16:creationId xmlns:a16="http://schemas.microsoft.com/office/drawing/2014/main" id="{A95F7BEA-26AE-6614-9BFF-6994519B54FD}"/>
                </a:ext>
              </a:extLst>
            </p:cNvPr>
            <p:cNvSpPr/>
            <p:nvPr/>
          </p:nvSpPr>
          <p:spPr>
            <a:xfrm>
              <a:off x="4779421" y="1556792"/>
              <a:ext cx="432048" cy="4320480"/>
            </a:xfrm>
            <a:prstGeom prst="leftBrace">
              <a:avLst>
                <a:gd name="adj1" fmla="val 0"/>
                <a:gd name="adj2" fmla="val 50171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NI" dirty="0"/>
            </a:p>
          </p:txBody>
        </p:sp>
        <p:sp>
          <p:nvSpPr>
            <p:cNvPr id="27" name="Flecha: pentágono 26">
              <a:extLst>
                <a:ext uri="{FF2B5EF4-FFF2-40B4-BE49-F238E27FC236}">
                  <a16:creationId xmlns:a16="http://schemas.microsoft.com/office/drawing/2014/main" id="{D3E15A5C-EAEA-8E5A-C3EC-A7C30DE7B52C}"/>
                </a:ext>
              </a:extLst>
            </p:cNvPr>
            <p:cNvSpPr/>
            <p:nvPr/>
          </p:nvSpPr>
          <p:spPr>
            <a:xfrm>
              <a:off x="5375919" y="1794963"/>
              <a:ext cx="5811413" cy="954107"/>
            </a:xfrm>
            <a:prstGeom prst="homePlate">
              <a:avLst>
                <a:gd name="adj" fmla="val 2938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just"/>
              <a:r>
                <a:rPr lang="es-ES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Recomendaciones generales para la circulación segura de estos medios de transporte.</a:t>
              </a:r>
            </a:p>
          </p:txBody>
        </p:sp>
        <p:sp>
          <p:nvSpPr>
            <p:cNvPr id="8" name="Flecha: pentágono 7">
              <a:extLst>
                <a:ext uri="{FF2B5EF4-FFF2-40B4-BE49-F238E27FC236}">
                  <a16:creationId xmlns:a16="http://schemas.microsoft.com/office/drawing/2014/main" id="{9B459FF5-1F0F-4CB5-A2D1-6EF68D650491}"/>
                </a:ext>
              </a:extLst>
            </p:cNvPr>
            <p:cNvSpPr/>
            <p:nvPr/>
          </p:nvSpPr>
          <p:spPr>
            <a:xfrm>
              <a:off x="5375919" y="3232355"/>
              <a:ext cx="5760643" cy="869631"/>
            </a:xfrm>
            <a:prstGeom prst="homePlate">
              <a:avLst>
                <a:gd name="adj" fmla="val 2938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just"/>
              <a:r>
                <a:rPr lang="es-ES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Penalidades  establecidas  en  la  Ley  431 </a:t>
              </a:r>
            </a:p>
            <a:p>
              <a:pPr algn="just"/>
              <a:r>
                <a:rPr lang="es-ES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(administrativas, penales y civiles).</a:t>
              </a:r>
            </a:p>
          </p:txBody>
        </p:sp>
        <p:sp>
          <p:nvSpPr>
            <p:cNvPr id="9" name="Flecha: pentágono 8">
              <a:extLst>
                <a:ext uri="{FF2B5EF4-FFF2-40B4-BE49-F238E27FC236}">
                  <a16:creationId xmlns:a16="http://schemas.microsoft.com/office/drawing/2014/main" id="{BB908E53-4717-A3E8-A940-EEE3AFBD4BAC}"/>
                </a:ext>
              </a:extLst>
            </p:cNvPr>
            <p:cNvSpPr/>
            <p:nvPr/>
          </p:nvSpPr>
          <p:spPr>
            <a:xfrm>
              <a:off x="5375919" y="4647601"/>
              <a:ext cx="5760643" cy="869631"/>
            </a:xfrm>
            <a:prstGeom prst="homePlate">
              <a:avLst>
                <a:gd name="adj" fmla="val 2938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just"/>
              <a:r>
                <a:rPr lang="es-ES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Cumplimiento a las disposiciones de IRTRAMMA para la prestación del servicio.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7864201-031D-92EC-FD05-6C7716D945A7}"/>
                </a:ext>
              </a:extLst>
            </p:cNvPr>
            <p:cNvSpPr txBox="1"/>
            <p:nvPr/>
          </p:nvSpPr>
          <p:spPr>
            <a:xfrm>
              <a:off x="6744072" y="1228690"/>
              <a:ext cx="3024336" cy="417329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NI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TEMAS ABORDADOS </a:t>
              </a:r>
              <a:endParaRPr lang="es-NI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64A391E-8BAF-408C-01B1-1BE50831B0B6}"/>
                </a:ext>
              </a:extLst>
            </p:cNvPr>
            <p:cNvSpPr txBox="1"/>
            <p:nvPr/>
          </p:nvSpPr>
          <p:spPr>
            <a:xfrm>
              <a:off x="1336504" y="5835531"/>
              <a:ext cx="9526734" cy="1155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NI" sz="22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Todas estas acciones fueron realizadas en coordinación con el IRTRAMMA, </a:t>
              </a:r>
              <a:r>
                <a:rPr lang="es-ES" sz="22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directivos de federaciones, cooperativas</a:t>
              </a:r>
              <a:r>
                <a:rPr lang="es-NI" sz="22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 y las 153 alcaldías de nuestro país.</a:t>
              </a:r>
              <a:endParaRPr lang="es-NI" sz="2200" b="1" dirty="0">
                <a:solidFill>
                  <a:srgbClr val="FFFF00"/>
                </a:solidFill>
              </a:endParaRPr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8DC45EC9-9D21-AAC6-DEE0-26F6B3159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" t="1842" r="5347" b="1852"/>
            <a:stretch>
              <a:fillRect/>
            </a:stretch>
          </p:blipFill>
          <p:spPr bwMode="auto">
            <a:xfrm>
              <a:off x="335360" y="82073"/>
              <a:ext cx="1012105" cy="112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93176AE-AD6D-6A27-35E6-4C0EF59D1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8879" y="171542"/>
              <a:ext cx="1274861" cy="1097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7606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7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Llamada rectangular"/>
          <p:cNvSpPr/>
          <p:nvPr/>
        </p:nvSpPr>
        <p:spPr>
          <a:xfrm>
            <a:off x="3503711" y="188640"/>
            <a:ext cx="4896545" cy="760539"/>
          </a:xfrm>
          <a:prstGeom prst="wedge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88033" y="-144463"/>
            <a:ext cx="11768605" cy="6740074"/>
            <a:chOff x="88033" y="-144463"/>
            <a:chExt cx="11768605" cy="6740074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7F4000BB-8F0E-FFBB-C0B4-F29C7184EBEB}"/>
                </a:ext>
              </a:extLst>
            </p:cNvPr>
            <p:cNvSpPr/>
            <p:nvPr/>
          </p:nvSpPr>
          <p:spPr>
            <a:xfrm>
              <a:off x="6084167" y="1923948"/>
              <a:ext cx="5271221" cy="388131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 fontAlgn="auto">
                <a:spcAft>
                  <a:spcPts val="0"/>
                </a:spcAft>
                <a:buFont typeface="+mj-lt"/>
                <a:buAutoNum type="arabicPeriod"/>
              </a:pPr>
              <a:r>
                <a:rPr lang="es-ES" sz="18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Se inspeccionaron 147 caponeras verificando los  documentos de las unidades y conductores.</a:t>
              </a:r>
            </a:p>
            <a:p>
              <a:pPr marL="457200" indent="-457200" algn="just" fontAlgn="auto">
                <a:spcAft>
                  <a:spcPts val="0"/>
                </a:spcAft>
                <a:buFont typeface="+mj-lt"/>
                <a:buAutoNum type="arabicPeriod"/>
              </a:pPr>
              <a:endParaRPr lang="es-ES" sz="18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marL="457200" indent="-457200" algn="just" fontAlgn="auto">
                <a:spcAft>
                  <a:spcPts val="0"/>
                </a:spcAft>
                <a:buFont typeface="+mj-lt"/>
                <a:buAutoNum type="arabicPeriod"/>
              </a:pPr>
              <a:r>
                <a:rPr lang="es-NI" sz="1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12 renovaciones de permisos de caponeras.</a:t>
              </a:r>
            </a:p>
            <a:p>
              <a:pPr marL="457200" indent="-457200" algn="just" fontAlgn="auto">
                <a:spcAft>
                  <a:spcPts val="0"/>
                </a:spcAft>
                <a:buFont typeface="+mj-lt"/>
                <a:buAutoNum type="arabicPeriod"/>
              </a:pPr>
              <a:endParaRPr lang="es-NI" sz="18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marL="457200" indent="-457200" algn="just" fontAlgn="auto">
                <a:spcAft>
                  <a:spcPts val="0"/>
                </a:spcAft>
                <a:buFont typeface="+mj-lt"/>
                <a:buAutoNum type="arabicPeriod"/>
              </a:pPr>
              <a:r>
                <a:rPr lang="es-NI" sz="1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 solicitudes de cambio de unidades dañadas por unidades nuevas. </a:t>
              </a:r>
            </a:p>
            <a:p>
              <a:pPr marL="457200" indent="-457200" algn="just" fontAlgn="auto">
                <a:spcAft>
                  <a:spcPts val="0"/>
                </a:spcAft>
                <a:buFont typeface="+mj-lt"/>
                <a:buAutoNum type="arabicPeriod"/>
              </a:pPr>
              <a:endParaRPr lang="es-NI" sz="18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marL="342900" indent="-342900" algn="just" fontAlgn="auto">
                <a:spcAft>
                  <a:spcPts val="0"/>
                </a:spcAft>
                <a:buFont typeface="+mj-lt"/>
                <a:buAutoNum type="arabicPeriod"/>
              </a:pPr>
              <a:r>
                <a:rPr lang="es-NI" sz="1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Suspensión de 2 permisos de operaciones por incurrir en faltas graves a la ley 524.</a:t>
              </a:r>
            </a:p>
            <a:p>
              <a:pPr algn="just" fontAlgn="auto">
                <a:spcAft>
                  <a:spcPts val="0"/>
                </a:spcAft>
              </a:pPr>
              <a:endParaRPr lang="es-NI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AutoShape 2" descr="Resultado de imagen para ministerio de la juventud nicaragua"/>
            <p:cNvSpPr>
              <a:spLocks noChangeAspect="1" noChangeArrowheads="1"/>
            </p:cNvSpPr>
            <p:nvPr/>
          </p:nvSpPr>
          <p:spPr bwMode="auto">
            <a:xfrm>
              <a:off x="1679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" name="AutoShape 6" descr="Resultado de imagen para ministerio de la juventud nicaragua"/>
            <p:cNvSpPr>
              <a:spLocks noChangeAspect="1" noChangeArrowheads="1"/>
            </p:cNvSpPr>
            <p:nvPr/>
          </p:nvSpPr>
          <p:spPr bwMode="auto">
            <a:xfrm>
              <a:off x="1831975" y="79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" name="AutoShape 12" descr="Resultado de imagen para INATEC nicaragua"/>
            <p:cNvSpPr>
              <a:spLocks noChangeAspect="1" noChangeArrowheads="1"/>
            </p:cNvSpPr>
            <p:nvPr/>
          </p:nvSpPr>
          <p:spPr bwMode="auto">
            <a:xfrm>
              <a:off x="1984375" y="1603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" name="AutoShape 14" descr="Resultado de imagen para INATEC nicaragua"/>
            <p:cNvSpPr>
              <a:spLocks noChangeAspect="1" noChangeArrowheads="1"/>
            </p:cNvSpPr>
            <p:nvPr/>
          </p:nvSpPr>
          <p:spPr bwMode="auto">
            <a:xfrm>
              <a:off x="2136775" y="3127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" name="Marcador de contenido 10">
              <a:extLst>
                <a:ext uri="{FF2B5EF4-FFF2-40B4-BE49-F238E27FC236}">
                  <a16:creationId xmlns:a16="http://schemas.microsoft.com/office/drawing/2014/main" id="{067CBC22-3D03-79AE-C21B-8EEB916082DE}"/>
                </a:ext>
              </a:extLst>
            </p:cNvPr>
            <p:cNvSpPr txBox="1">
              <a:spLocks/>
            </p:cNvSpPr>
            <p:nvPr/>
          </p:nvSpPr>
          <p:spPr>
            <a:xfrm>
              <a:off x="88033" y="1988840"/>
              <a:ext cx="5760640" cy="3543778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s-ES" sz="2400" b="1" dirty="0">
                  <a:latin typeface="Arial" panose="020B0604020202020204" pitchFamily="34" charset="0"/>
                </a:rPr>
                <a:t>Se han inventariado </a:t>
              </a:r>
              <a:r>
                <a:rPr lang="es-ES" b="1" dirty="0">
                  <a:latin typeface="Arial" panose="020B0604020202020204" pitchFamily="34" charset="0"/>
                </a:rPr>
                <a:t>25,794</a:t>
              </a:r>
              <a:r>
                <a:rPr lang="es-ES" sz="2400" b="1" dirty="0">
                  <a:latin typeface="Arial" panose="020B0604020202020204" pitchFamily="34" charset="0"/>
                </a:rPr>
                <a:t> unidades en 102 corredores del país.</a:t>
              </a:r>
            </a:p>
            <a:p>
              <a:pPr marL="457200" indent="-45720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endParaRPr lang="es-ES" sz="1200" b="1" dirty="0">
                <a:latin typeface="Arial" panose="020B0604020202020204" pitchFamily="34" charset="0"/>
              </a:endParaRPr>
            </a:p>
            <a:p>
              <a:pPr marL="457200" indent="-45720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s-ES" sz="2400" b="1" dirty="0">
                  <a:latin typeface="Arial" panose="020B0604020202020204" pitchFamily="34" charset="0"/>
                </a:rPr>
                <a:t>Supervisión operativa para el cumplimiento de:</a:t>
              </a:r>
            </a:p>
            <a:p>
              <a:pPr marL="457200" indent="-45720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endParaRPr lang="es-ES" sz="1200" b="1" dirty="0">
                <a:latin typeface="Arial" panose="020B0604020202020204" pitchFamily="34" charset="0"/>
              </a:endParaRPr>
            </a:p>
            <a:p>
              <a:pPr lvl="1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b="1" dirty="0">
                  <a:latin typeface="Arial" panose="020B0604020202020204" pitchFamily="34" charset="0"/>
                </a:rPr>
                <a:t>Horarios y rutas establecidas en los barrios. </a:t>
              </a:r>
            </a:p>
            <a:p>
              <a:pPr marL="457200" lvl="1"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es-ES" sz="1200" b="1" dirty="0">
                <a:latin typeface="Arial" panose="020B0604020202020204" pitchFamily="34" charset="0"/>
              </a:endParaRPr>
            </a:p>
            <a:p>
              <a:pPr lvl="1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b="1" dirty="0">
                  <a:latin typeface="Arial" panose="020B0604020202020204" pitchFamily="34" charset="0"/>
                </a:rPr>
                <a:t>Prevención de accidentes de tránsito.</a:t>
              </a:r>
              <a:endParaRPr lang="es-NI" sz="800" b="1" dirty="0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F527DA93-984A-961F-6950-0FB3BD88F333}"/>
                </a:ext>
              </a:extLst>
            </p:cNvPr>
            <p:cNvSpPr txBox="1"/>
            <p:nvPr/>
          </p:nvSpPr>
          <p:spPr>
            <a:xfrm>
              <a:off x="335360" y="1196752"/>
              <a:ext cx="57606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NI" sz="3600" b="1" dirty="0">
                  <a:solidFill>
                    <a:schemeClr val="bg1"/>
                  </a:solidFill>
                </a:rPr>
                <a:t>ACCIONES</a:t>
              </a:r>
            </a:p>
          </p:txBody>
        </p:sp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D9D8BAE7-8DEB-92A0-A0DB-9012AAC55E5B}"/>
                </a:ext>
              </a:extLst>
            </p:cNvPr>
            <p:cNvSpPr/>
            <p:nvPr/>
          </p:nvSpPr>
          <p:spPr>
            <a:xfrm>
              <a:off x="1230016" y="5949280"/>
              <a:ext cx="9747247" cy="6463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NI" dirty="0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5439930C-8DD4-52A7-24A0-FE6065E157EC}"/>
                </a:ext>
              </a:extLst>
            </p:cNvPr>
            <p:cNvSpPr txBox="1"/>
            <p:nvPr/>
          </p:nvSpPr>
          <p:spPr>
            <a:xfrm>
              <a:off x="1230017" y="5877272"/>
              <a:ext cx="96185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 este período ocurrieron 8 accidentes de tránsito con daños materiales en los que se vieron involucradas caponeras.</a:t>
              </a:r>
            </a:p>
          </p:txBody>
        </p:sp>
        <p:sp>
          <p:nvSpPr>
            <p:cNvPr id="41" name="Marcador de contenido 12">
              <a:extLst>
                <a:ext uri="{FF2B5EF4-FFF2-40B4-BE49-F238E27FC236}">
                  <a16:creationId xmlns:a16="http://schemas.microsoft.com/office/drawing/2014/main" id="{3EDA5D0E-F2D3-5B95-2E08-4A92BAC94FFE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2132856"/>
              <a:ext cx="5183188" cy="308416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fontAlgn="auto">
                <a:spcAft>
                  <a:spcPts val="0"/>
                </a:spcAft>
                <a:buNone/>
              </a:pPr>
              <a:endParaRPr lang="es-E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E2CFD8D3-1393-A886-8F42-6D71C415B9A1}"/>
                </a:ext>
              </a:extLst>
            </p:cNvPr>
            <p:cNvSpPr txBox="1"/>
            <p:nvPr/>
          </p:nvSpPr>
          <p:spPr>
            <a:xfrm>
              <a:off x="6095999" y="1196752"/>
              <a:ext cx="57606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NI" sz="3600" b="1" dirty="0">
                  <a:solidFill>
                    <a:srgbClr val="FFFF00"/>
                  </a:solidFill>
                </a:rPr>
                <a:t>RESULTADOS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2DE53E7-112A-05D2-89FC-37F5388E2CBD}"/>
                </a:ext>
              </a:extLst>
            </p:cNvPr>
            <p:cNvSpPr txBox="1"/>
            <p:nvPr/>
          </p:nvSpPr>
          <p:spPr>
            <a:xfrm>
              <a:off x="3328393" y="242633"/>
              <a:ext cx="54319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NI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SUPERVISIÓN OPERATIVA</a:t>
              </a:r>
            </a:p>
          </p:txBody>
        </p:sp>
        <p:sp>
          <p:nvSpPr>
            <p:cNvPr id="44" name="Flecha: a la derecha 43">
              <a:extLst>
                <a:ext uri="{FF2B5EF4-FFF2-40B4-BE49-F238E27FC236}">
                  <a16:creationId xmlns:a16="http://schemas.microsoft.com/office/drawing/2014/main" id="{1F7821E6-9159-BDA3-BD96-E3AA4406EEC4}"/>
                </a:ext>
              </a:extLst>
            </p:cNvPr>
            <p:cNvSpPr/>
            <p:nvPr/>
          </p:nvSpPr>
          <p:spPr>
            <a:xfrm>
              <a:off x="5015880" y="1189868"/>
              <a:ext cx="2160240" cy="654956"/>
            </a:xfrm>
            <a:prstGeom prst="rightArrow">
              <a:avLst>
                <a:gd name="adj1" fmla="val 50000"/>
                <a:gd name="adj2" fmla="val 63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NI" dirty="0"/>
            </a:p>
          </p:txBody>
        </p:sp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89D0CE19-5673-BA7D-7AD6-3C4788753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" t="1842" r="5347" b="1852"/>
            <a:stretch>
              <a:fillRect/>
            </a:stretch>
          </p:blipFill>
          <p:spPr bwMode="auto">
            <a:xfrm>
              <a:off x="335360" y="82073"/>
              <a:ext cx="1012105" cy="112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38742C2D-FC4F-8120-6119-D856CB69C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8879" y="171542"/>
              <a:ext cx="1274861" cy="1097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1282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2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Llamada rectangular"/>
          <p:cNvSpPr/>
          <p:nvPr/>
        </p:nvSpPr>
        <p:spPr>
          <a:xfrm>
            <a:off x="3503711" y="260648"/>
            <a:ext cx="4896545" cy="760539"/>
          </a:xfrm>
          <a:prstGeom prst="wedge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7899E7-A416-8DE3-90D6-CEDEDEB98B85}"/>
              </a:ext>
            </a:extLst>
          </p:cNvPr>
          <p:cNvSpPr/>
          <p:nvPr/>
        </p:nvSpPr>
        <p:spPr>
          <a:xfrm>
            <a:off x="-29517" y="2276872"/>
            <a:ext cx="12192001" cy="45811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2" name="AutoShape 2" descr="Resultado de imagen para ministerio de la juventud nicaragu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AutoShape 6" descr="Resultado de imagen para ministerio de la juventud nicaragu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AutoShape 12" descr="Resultado de imagen para INATEC nicaragu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AutoShape 14" descr="Resultado de imagen para INATEC nicaragu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6D7BA8-B288-FFAE-9A9F-10FA48F10857}"/>
              </a:ext>
            </a:extLst>
          </p:cNvPr>
          <p:cNvSpPr txBox="1"/>
          <p:nvPr/>
        </p:nvSpPr>
        <p:spPr>
          <a:xfrm>
            <a:off x="1775520" y="334397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N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MEDIDAS COERCITIVAS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F3A942-5757-AD79-9FAC-3D3AA8D5264B}"/>
              </a:ext>
            </a:extLst>
          </p:cNvPr>
          <p:cNvSpPr txBox="1"/>
          <p:nvPr/>
        </p:nvSpPr>
        <p:spPr>
          <a:xfrm>
            <a:off x="381115" y="1489139"/>
            <a:ext cx="11521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200" b="1" dirty="0">
                <a:solidFill>
                  <a:srgbClr val="FFFF00"/>
                </a:solidFill>
                <a:latin typeface="Arial" panose="020B0604020202020204" pitchFamily="34" charset="0"/>
              </a:rPr>
              <a:t>99</a:t>
            </a:r>
            <a:r>
              <a:rPr lang="es-NI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MULTAS Y </a:t>
            </a:r>
            <a:r>
              <a:rPr lang="es-NI" sz="3200" b="1" dirty="0">
                <a:solidFill>
                  <a:srgbClr val="FFFF00"/>
                </a:solidFill>
                <a:latin typeface="Arial" panose="020B0604020202020204" pitchFamily="34" charset="0"/>
              </a:rPr>
              <a:t>5 </a:t>
            </a:r>
            <a:r>
              <a:rPr lang="es-NI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TRASLADOS AL DEPÓSITO DE IRTRAMMA</a:t>
            </a:r>
            <a:endParaRPr lang="es-NI" sz="2800" b="1" dirty="0">
              <a:solidFill>
                <a:srgbClr val="FFFF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615123-3406-DA3A-5EBC-016102C692BE}"/>
              </a:ext>
            </a:extLst>
          </p:cNvPr>
          <p:cNvSpPr txBox="1"/>
          <p:nvPr/>
        </p:nvSpPr>
        <p:spPr>
          <a:xfrm>
            <a:off x="841412" y="2708920"/>
            <a:ext cx="671753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NI" sz="2200" b="1" dirty="0">
                <a:solidFill>
                  <a:schemeClr val="bg1"/>
                </a:solidFill>
                <a:latin typeface="Arial" panose="020B0604020202020204" pitchFamily="34" charset="0"/>
              </a:rPr>
              <a:t>19 Por servicio ilegal o no portar ningún documento que autorice su circulación.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NI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NI" sz="2200" b="1" dirty="0">
                <a:solidFill>
                  <a:schemeClr val="bg1"/>
                </a:solidFill>
                <a:latin typeface="Arial" panose="020B0604020202020204" pitchFamily="34" charset="0"/>
              </a:rPr>
              <a:t>37 Por circular fuera de su corredor.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NI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NI" sz="2200" b="1" dirty="0">
                <a:solidFill>
                  <a:schemeClr val="bg1"/>
                </a:solidFill>
                <a:latin typeface="Arial" panose="020B0604020202020204" pitchFamily="34" charset="0"/>
              </a:rPr>
              <a:t>15 Por permisos de operaciones vencidos.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NI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NI" sz="2400" b="1" dirty="0">
                <a:solidFill>
                  <a:schemeClr val="bg1"/>
                </a:solidFill>
                <a:latin typeface="Arial" panose="020B0604020202020204" pitchFamily="34" charset="0"/>
              </a:rPr>
              <a:t>9 Por exceso de pasajeros.</a:t>
            </a:r>
          </a:p>
          <a:p>
            <a:pPr algn="just"/>
            <a:endParaRPr lang="es-NI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NI" sz="2400" b="1" dirty="0">
                <a:solidFill>
                  <a:schemeClr val="bg1"/>
                </a:solidFill>
                <a:latin typeface="Arial" panose="020B0604020202020204" pitchFamily="34" charset="0"/>
              </a:rPr>
              <a:t>19 por operar sin ningún documento.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70567F4C-1A79-A61A-8172-10EC084D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35360" y="82073"/>
            <a:ext cx="1012105" cy="112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B487EB-C487-CA91-FEEE-4E9646DF2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879" y="171542"/>
            <a:ext cx="1274861" cy="1097814"/>
          </a:xfrm>
          <a:prstGeom prst="rect">
            <a:avLst/>
          </a:prstGeom>
        </p:spPr>
      </p:pic>
      <p:pic>
        <p:nvPicPr>
          <p:cNvPr id="2050" name="Picture 2" descr="E:\Año 2023\Febrero\caponeras\DSC_04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8" b="23928"/>
          <a:stretch/>
        </p:blipFill>
        <p:spPr bwMode="auto">
          <a:xfrm>
            <a:off x="7434379" y="3281535"/>
            <a:ext cx="4401594" cy="2691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174487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2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ministerio de la juventud nicaragu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AutoShape 6" descr="Resultado de imagen para ministerio de la juventud nicaragu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AutoShape 12" descr="Resultado de imagen para INATEC nicaragu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AutoShape 14" descr="Resultado de imagen para INATEC nicaragu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CuadroTexto 19">
            <a:extLst>
              <a:ext uri="{FF2B5EF4-FFF2-40B4-BE49-F238E27FC236}">
                <a16:creationId xmlns:a16="http://schemas.microsoft.com/office/drawing/2014/main" id="{08C66F51-BB45-49BA-8EF6-6C509018A786}"/>
              </a:ext>
            </a:extLst>
          </p:cNvPr>
          <p:cNvSpPr txBox="1"/>
          <p:nvPr/>
        </p:nvSpPr>
        <p:spPr>
          <a:xfrm>
            <a:off x="1358438" y="1610211"/>
            <a:ext cx="1032952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CONDUCTOR NO EXCEDER 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límites de velocidad.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CONDUCIR O CAMINAR EN ESTADO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ebriedad puede convertirle en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víctima de accidente de tránsito.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L@S MOTOCICLISTAS </a:t>
            </a:r>
            <a:r>
              <a:rPr kumimoji="0" lang="es-N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deben de ser respetuosos de las señales de tránsito,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utilizando destrezas y habilidades para proteger su vida y la de su pasajero.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PEATONES </a:t>
            </a:r>
            <a:r>
              <a:rPr kumimoji="0" lang="es-N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hacer uso de puentes, pasos y semáforos peatonales.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PASAJEROS, </a:t>
            </a:r>
            <a:r>
              <a:rPr kumimoji="0" lang="es-N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siempre deben de bajar del bus hasta que éste se detenga.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CORTESÍA Y AMABILIDAD </a:t>
            </a:r>
            <a:r>
              <a:rPr kumimoji="0" lang="es-N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calles y carreteras ayudan a salvar vidas. </a:t>
            </a:r>
            <a:endParaRPr kumimoji="0" lang="es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Llamada rectangular"/>
          <p:cNvSpPr/>
          <p:nvPr/>
        </p:nvSpPr>
        <p:spPr>
          <a:xfrm>
            <a:off x="3503711" y="345336"/>
            <a:ext cx="4896545" cy="760539"/>
          </a:xfrm>
          <a:prstGeom prst="wedge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5 Rectángulo">
            <a:extLst>
              <a:ext uri="{FF2B5EF4-FFF2-40B4-BE49-F238E27FC236}">
                <a16:creationId xmlns:a16="http://schemas.microsoft.com/office/drawing/2014/main" id="{E2FF4205-D5E5-9EE7-0504-0E49A79B1D94}"/>
              </a:ext>
            </a:extLst>
          </p:cNvPr>
          <p:cNvSpPr/>
          <p:nvPr/>
        </p:nvSpPr>
        <p:spPr>
          <a:xfrm>
            <a:off x="3083493" y="488866"/>
            <a:ext cx="590613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RECOMENDACIONES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911424" y="1556792"/>
            <a:ext cx="479391" cy="4480571"/>
            <a:chOff x="288017" y="1556792"/>
            <a:chExt cx="479391" cy="4480571"/>
          </a:xfrm>
        </p:grpSpPr>
        <p:pic>
          <p:nvPicPr>
            <p:cNvPr id="12" name="16 Imagen">
              <a:extLst>
                <a:ext uri="{FF2B5EF4-FFF2-40B4-BE49-F238E27FC236}">
                  <a16:creationId xmlns:a16="http://schemas.microsoft.com/office/drawing/2014/main" id="{B96E6F1B-FE6B-4F2D-A80A-CFAE1B1AF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17" y="4797152"/>
              <a:ext cx="479391" cy="520131"/>
            </a:xfrm>
            <a:prstGeom prst="rect">
              <a:avLst/>
            </a:prstGeom>
          </p:spPr>
        </p:pic>
        <p:pic>
          <p:nvPicPr>
            <p:cNvPr id="13" name="16 Imagen">
              <a:extLst>
                <a:ext uri="{FF2B5EF4-FFF2-40B4-BE49-F238E27FC236}">
                  <a16:creationId xmlns:a16="http://schemas.microsoft.com/office/drawing/2014/main" id="{DF639EB1-235B-452E-BB45-02F69539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17" y="5517232"/>
              <a:ext cx="479391" cy="520131"/>
            </a:xfrm>
            <a:prstGeom prst="rect">
              <a:avLst/>
            </a:prstGeom>
          </p:spPr>
        </p:pic>
        <p:pic>
          <p:nvPicPr>
            <p:cNvPr id="14" name="16 Imagen">
              <a:extLst>
                <a:ext uri="{FF2B5EF4-FFF2-40B4-BE49-F238E27FC236}">
                  <a16:creationId xmlns:a16="http://schemas.microsoft.com/office/drawing/2014/main" id="{B96E6F1B-FE6B-4F2D-A80A-CFAE1B1AF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17" y="1556792"/>
              <a:ext cx="479391" cy="520131"/>
            </a:xfrm>
            <a:prstGeom prst="rect">
              <a:avLst/>
            </a:prstGeom>
          </p:spPr>
        </p:pic>
        <p:pic>
          <p:nvPicPr>
            <p:cNvPr id="15" name="16 Imagen">
              <a:extLst>
                <a:ext uri="{FF2B5EF4-FFF2-40B4-BE49-F238E27FC236}">
                  <a16:creationId xmlns:a16="http://schemas.microsoft.com/office/drawing/2014/main" id="{B96E6F1B-FE6B-4F2D-A80A-CFAE1B1AF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17" y="2132856"/>
              <a:ext cx="479391" cy="520131"/>
            </a:xfrm>
            <a:prstGeom prst="rect">
              <a:avLst/>
            </a:prstGeom>
          </p:spPr>
        </p:pic>
        <p:pic>
          <p:nvPicPr>
            <p:cNvPr id="16" name="16 Imagen">
              <a:extLst>
                <a:ext uri="{FF2B5EF4-FFF2-40B4-BE49-F238E27FC236}">
                  <a16:creationId xmlns:a16="http://schemas.microsoft.com/office/drawing/2014/main" id="{B96E6F1B-FE6B-4F2D-A80A-CFAE1B1AF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17" y="3196901"/>
              <a:ext cx="479391" cy="520131"/>
            </a:xfrm>
            <a:prstGeom prst="rect">
              <a:avLst/>
            </a:prstGeom>
          </p:spPr>
        </p:pic>
        <p:pic>
          <p:nvPicPr>
            <p:cNvPr id="17" name="16 Imagen">
              <a:extLst>
                <a:ext uri="{FF2B5EF4-FFF2-40B4-BE49-F238E27FC236}">
                  <a16:creationId xmlns:a16="http://schemas.microsoft.com/office/drawing/2014/main" id="{B96E6F1B-FE6B-4F2D-A80A-CFAE1B1AF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17" y="4149080"/>
              <a:ext cx="479391" cy="520131"/>
            </a:xfrm>
            <a:prstGeom prst="rect">
              <a:avLst/>
            </a:prstGeom>
          </p:spPr>
        </p:pic>
      </p:grpSp>
      <p:pic>
        <p:nvPicPr>
          <p:cNvPr id="18" name="Picture 3">
            <a:extLst>
              <a:ext uri="{FF2B5EF4-FFF2-40B4-BE49-F238E27FC236}">
                <a16:creationId xmlns:a16="http://schemas.microsoft.com/office/drawing/2014/main" id="{70567F4C-1A79-A61A-8172-10EC084D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42" r="5347" b="1852"/>
          <a:stretch>
            <a:fillRect/>
          </a:stretch>
        </p:blipFill>
        <p:spPr bwMode="auto">
          <a:xfrm>
            <a:off x="335360" y="82073"/>
            <a:ext cx="1012105" cy="112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4">
            <a:extLst>
              <a:ext uri="{FF2B5EF4-FFF2-40B4-BE49-F238E27FC236}">
                <a16:creationId xmlns:a16="http://schemas.microsoft.com/office/drawing/2014/main" id="{FFB487EB-C487-CA91-FEEE-4E9646DF2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879" y="171542"/>
            <a:ext cx="1274861" cy="10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844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2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ministerio de la juventud nicaragu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AutoShape 6" descr="Resultado de imagen para ministerio de la juventud nicaragu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AutoShape 12" descr="Resultado de imagen para INATEC nicaragu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AutoShape 14" descr="Resultado de imagen para INATEC nicaragu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DAB67A-84FB-4685-87C9-1AF6C5177F37}"/>
              </a:ext>
            </a:extLst>
          </p:cNvPr>
          <p:cNvSpPr txBox="1"/>
          <p:nvPr/>
        </p:nvSpPr>
        <p:spPr>
          <a:xfrm>
            <a:off x="1857022" y="5013176"/>
            <a:ext cx="8584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NI" sz="3200" b="1" dirty="0">
              <a:solidFill>
                <a:schemeClr val="bg1"/>
              </a:solidFill>
            </a:endParaRPr>
          </a:p>
          <a:p>
            <a:pPr algn="ctr"/>
            <a:r>
              <a:rPr lang="es-N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SEGURIDAD VIAL….</a:t>
            </a:r>
          </a:p>
          <a:p>
            <a:pPr algn="ctr"/>
            <a:r>
              <a:rPr lang="es-N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RESPONSABILIDAD DE TOD@S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F38C16-75A6-4A26-9375-37908FBB3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5" y="312738"/>
            <a:ext cx="6098890" cy="398155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6" name="Picture 2" descr="E:\Año 2023\Diciembre 2023\Artes finales de Campaña Salvá tu Vida\Lema y hasthgs\lema salva tu vi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25" y="4437112"/>
            <a:ext cx="5130949" cy="9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4030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39959</TotalTime>
  <Words>418</Words>
  <Application>Microsoft Office PowerPoint</Application>
  <PresentationFormat>Panorámica</PresentationFormat>
  <Paragraphs>72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Pm pc36</dc:creator>
  <cp:lastModifiedBy>Jn pc61</cp:lastModifiedBy>
  <cp:revision>7245</cp:revision>
  <cp:lastPrinted>2023-01-19T23:10:50Z</cp:lastPrinted>
  <dcterms:modified xsi:type="dcterms:W3CDTF">2024-03-15T01:04:51Z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